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4" r:id="rId2"/>
    <p:sldId id="265" r:id="rId3"/>
    <p:sldId id="258" r:id="rId4"/>
    <p:sldId id="259" r:id="rId5"/>
    <p:sldId id="260" r:id="rId6"/>
    <p:sldId id="261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03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1C955-05CF-4516-833E-4AF6F22BA39F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B6DC-92BB-4A29-B552-D05F5AE47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107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Wetland example: Both are interacting and influencing </a:t>
            </a:r>
            <a:r>
              <a:rPr lang="en-US" dirty="0" smtClean="0"/>
              <a:t>each other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B6DC-92BB-4A29-B552-D05F5AE47C7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25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While</a:t>
            </a:r>
            <a:r>
              <a:rPr lang="en-US" baseline="0" dirty="0" smtClean="0"/>
              <a:t> I respect the right of the environment to exist we can frame a sustainable environment in this way, Ecosystem services: </a:t>
            </a:r>
            <a:r>
              <a:rPr lang="en-US" dirty="0" smtClean="0"/>
              <a:t>Can be broken into 4 broad categories: For example:</a:t>
            </a:r>
            <a:r>
              <a:rPr lang="en-US" baseline="0" dirty="0" smtClean="0"/>
              <a:t> I value the service of pollination because it provides me with flowers in the springtime.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B6DC-92BB-4A29-B552-D05F5AE47C7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47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example, aesthetic, store carbon, cool </a:t>
            </a:r>
            <a:r>
              <a:rPr lang="en-US" dirty="0" err="1" smtClean="0"/>
              <a:t>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B6DC-92BB-4A29-B552-D05F5AE47C7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5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biodiversity loss, which is a valuable</a:t>
            </a:r>
            <a:r>
              <a:rPr lang="en-US" baseline="0" dirty="0" smtClean="0"/>
              <a:t> ecosystem service because they support other ecological systems and are pollinators which provide commodities to humans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B6DC-92BB-4A29-B552-D05F5AE47C7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044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195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3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3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4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20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34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781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4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C0E02-B628-4296-BE90-9DDC445181E8}" type="datetimeFigureOut">
              <a:rPr lang="en-US" smtClean="0"/>
              <a:t>7/7/2017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3C357-3BCE-4589-9B39-F044B0F238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19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ssuu.com/thekeystoneconcept/docs/2013_treasure_valley_utc_project_r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02" y="1143000"/>
            <a:ext cx="8229600" cy="2620962"/>
          </a:xfrm>
        </p:spPr>
        <p:txBody>
          <a:bodyPr>
            <a:normAutofit/>
          </a:bodyPr>
          <a:lstStyle/>
          <a:p>
            <a:r>
              <a:rPr lang="en-US" dirty="0" smtClean="0"/>
              <a:t>Exploring Socio-Ecological systems and Ecosystem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Idaho </a:t>
            </a:r>
            <a:r>
              <a:rPr lang="en-US" dirty="0" err="1" smtClean="0">
                <a:solidFill>
                  <a:srgbClr val="FF0000"/>
                </a:solidFill>
              </a:rPr>
              <a:t>EPSCoR</a:t>
            </a:r>
            <a:r>
              <a:rPr lang="en-US" dirty="0" smtClean="0">
                <a:solidFill>
                  <a:srgbClr val="FF0000"/>
                </a:solidFill>
              </a:rPr>
              <a:t> Boise Adventure Learning Workshop 2017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8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286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Socio-Ecological Systems:  </a:t>
            </a:r>
            <a:r>
              <a:rPr lang="en-US" sz="2400" dirty="0" smtClean="0"/>
              <a:t>(</a:t>
            </a:r>
            <a:r>
              <a:rPr lang="en-US" sz="2400" dirty="0"/>
              <a:t>SES) are "nested, multilevel systems that provide essential services to society such as supply of food, fiber, energy, and drinking water (Binder, 2013)."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33400" y="5169529"/>
            <a:ext cx="7239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Helvetica Neue"/>
                <a:ea typeface="Times New Roman" panose="02020603050405020304" pitchFamily="18" charset="0"/>
                <a:cs typeface="Tahoma" panose="020B0604030504040204" pitchFamily="34" charset="0"/>
              </a:rPr>
              <a:t>Ecosystem Services:</a:t>
            </a:r>
            <a:r>
              <a:rPr lang="en-US" altLang="en-US" sz="2400" dirty="0">
                <a:solidFill>
                  <a:srgbClr val="2D2D2D"/>
                </a:solidFill>
                <a:latin typeface="Helvetica Neue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n-US" altLang="en-US" sz="2400" dirty="0" smtClean="0">
                <a:solidFill>
                  <a:srgbClr val="2D2D2D"/>
                </a:solidFill>
                <a:latin typeface="Helvetica Neue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Helvetica Neue"/>
                <a:ea typeface="Times New Roman" panose="02020603050405020304" pitchFamily="18" charset="0"/>
                <a:cs typeface="Tahoma" panose="020B0604030504040204" pitchFamily="34" charset="0"/>
              </a:rPr>
              <a:t>benefits that flow from ecosystems to humans. </a:t>
            </a:r>
          </a:p>
          <a:p>
            <a:pPr marL="0" marR="0" lvl="0" indent="0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2D2D2D"/>
                </a:solidFill>
                <a:effectLst/>
                <a:latin typeface="Helvetica Neue"/>
                <a:cs typeface="Tahoma" panose="020B0604030504040204" pitchFamily="34" charset="0"/>
              </a:rPr>
              <a:t>[United Nations Millennium Ecosystem Assessment, 2013]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5867400" cy="367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114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168" y="0"/>
            <a:ext cx="699166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15200" y="609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Commodities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277100" y="59436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Environmental controls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0" y="6096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Amenities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10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 for other systems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95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"/>
            <a:ext cx="7556251" cy="583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92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199"/>
          </a:xfrm>
          <a:ln w="1905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1025" name="Picture 1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esa.org/ecoservices/comm/whit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600200"/>
            <a:ext cx="76200" cy="3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543800" cy="5242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5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5410199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/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Some ecosystem services can be assigned economic values to help inform decision makers.</a:t>
            </a:r>
            <a:br>
              <a:rPr lang="en-US" dirty="0" smtClean="0"/>
            </a:b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42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Treasure Valley Urban Tree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200" dirty="0" smtClean="0">
                <a:hlinkClick r:id="rId3"/>
              </a:rPr>
              <a:t>https://issuu.com/thekeystoneconcept/docs/2013_treasure_valley_utc_project_re</a:t>
            </a:r>
            <a:endParaRPr lang="en-US" sz="1200" dirty="0"/>
          </a:p>
        </p:txBody>
      </p:sp>
      <p:pic>
        <p:nvPicPr>
          <p:cNvPr id="1026" name="Picture 2" descr="http://media2.picsearch.com/is?Te-hTqhJ8HWlhDrzT5SV1rCs17h3_5NMdS0Tnih-F8U&amp;height=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905001"/>
            <a:ext cx="3876675" cy="486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2765" y="1905001"/>
            <a:ext cx="1828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Found that urban tree canopy provides ecosystem services that make community cleaner and healthier. Resource should be managed.</a:t>
            </a:r>
          </a:p>
          <a:p>
            <a:endParaRPr lang="en-US" dirty="0" smtClean="0"/>
          </a:p>
          <a:p>
            <a:r>
              <a:rPr lang="en-US" dirty="0" smtClean="0"/>
              <a:t>For example, aesthetics, store carbon, clean water, clean air, and cool temperatures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450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Boise WaterShed Learning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09869"/>
            <a:ext cx="3581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Pollinator garden</a:t>
            </a:r>
            <a:r>
              <a:rPr lang="en-US" sz="2000" b="1" dirty="0" smtClean="0"/>
              <a:t>: 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Pollinators provide food we eat, fibers for clothes, and reproduction of native plants.</a:t>
            </a:r>
          </a:p>
          <a:p>
            <a:pPr marL="0" indent="0">
              <a:buNone/>
            </a:pPr>
            <a:r>
              <a:rPr lang="en-US" sz="2000" dirty="0" smtClean="0"/>
              <a:t>One out of three bites of food is thanks to pollinators.</a:t>
            </a:r>
          </a:p>
          <a:p>
            <a:pPr marL="0" indent="0">
              <a:buNone/>
            </a:pPr>
            <a:r>
              <a:rPr lang="en-US" sz="2000" dirty="0" smtClean="0"/>
              <a:t>Managed honey bees benefit $14.6 billion to US consumers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303338"/>
            <a:ext cx="3505200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97" y="4120560"/>
            <a:ext cx="3533503" cy="247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4086497"/>
            <a:ext cx="3505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030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Monarchs and Milkweed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879835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280</Words>
  <Application>Microsoft Office PowerPoint</Application>
  <PresentationFormat>On-screen Show (4:3)</PresentationFormat>
  <Paragraphs>32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 Neue</vt:lpstr>
      <vt:lpstr>Tahoma</vt:lpstr>
      <vt:lpstr>Times New Roman</vt:lpstr>
      <vt:lpstr>Office Theme</vt:lpstr>
      <vt:lpstr>Exploring Socio-Ecological systems and Ecosystem Services</vt:lpstr>
      <vt:lpstr>PowerPoint Presentation</vt:lpstr>
      <vt:lpstr>PowerPoint Presentation</vt:lpstr>
      <vt:lpstr>PowerPoint Presentation</vt:lpstr>
      <vt:lpstr>  </vt:lpstr>
      <vt:lpstr>Some ecosystem services can be assigned economic values to help inform decision makers.   </vt:lpstr>
      <vt:lpstr>Treasure Valley Urban Tree Study</vt:lpstr>
      <vt:lpstr>Boise WaterShed Learning Center</vt:lpstr>
      <vt:lpstr>Monarchs and Milkweed</vt:lpstr>
    </vt:vector>
  </TitlesOfParts>
  <Company>City of Boise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Checklist: - Sign Individual waiver of liability - Sign rafting waiver of liability - Log on to https://www.arcgis.com/home/signin.html  and create a public account - Take the Pre-Visit Survey: https://www.surveymonkey.com/s/Q2ZW2TK</dc:title>
  <dc:creator>Cindy Busche</dc:creator>
  <cp:lastModifiedBy>Boise Watershed</cp:lastModifiedBy>
  <cp:revision>27</cp:revision>
  <dcterms:created xsi:type="dcterms:W3CDTF">2014-07-10T19:06:08Z</dcterms:created>
  <dcterms:modified xsi:type="dcterms:W3CDTF">2017-07-07T17:40:56Z</dcterms:modified>
</cp:coreProperties>
</file>